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Pacifico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storijskenovine.unilib.rs/view/index.html#panel:pp%7Cissue:UB_00036_18990101%7Cpage:8" TargetMode="External"/><Relationship Id="rId3" Type="http://schemas.openxmlformats.org/officeDocument/2006/relationships/hyperlink" Target="https://xn--80aafkgm9bibt.xn--90a3ac/%D0%BF%D1%80%D0%B8%D0%BA%D0%B0%D0%B7/%D0%BD%D0%BE%D0%B2%D0%B0-%D0%B8%D1%81%D0%BA%D1%80%D0%B0/1899-01-01/6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107ef930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7107ef93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0de4d7b2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0de4d7b2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0de4d7b2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00de4d7b2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0de4d7b22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00de4d7b2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0de4d7b22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00de4d7b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0de4d7b22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00de4d7b2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0de4d7b22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00de4d7b2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0de4d7b22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00de4d7b2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0de4d7b2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00de4d7b22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de4d7b22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00de4d7b2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0de4d7b22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00de4d7b2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107ef9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107ef9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0de4d7b22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00de4d7b2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0de4d7b22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00de4d7b2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0de4d7b22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00de4d7b2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0de4d7b22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00de4d7b2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de4d7b22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00de4d7b2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0de4d7b22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00de4d7b2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0de4d7b22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00de4d7b2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de4d7b22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00de4d7b2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0de4d7b22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00de4d7b2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bee5fe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bee5fe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0de4d7b2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00de4d7b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sr"/>
              <a:t>Мислим да већ у овом делу треба истаћи зашто је важна за истраживачку заједницу и да се не сме пропустити.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aaa71486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faaa7148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ab08da50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fab08da5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aaa71486b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faaa7148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bee5fe0e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bee5fe0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>
                <a:solidFill>
                  <a:srgbClr val="222222"/>
                </a:solidFill>
                <a:highlight>
                  <a:srgbClr val="FFFFFF"/>
                </a:highlight>
              </a:rPr>
              <a:t>Овде им је сирово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u="sng">
                <a:solidFill>
                  <a:srgbClr val="1155CC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https://istorijskenovine.unilib.rs/view/index.html#panel:pp|issue:UB_00036_18990101|page:8</a:t>
            </a:r>
            <a:endParaRPr u="sng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>
                <a:solidFill>
                  <a:srgbClr val="222222"/>
                </a:solidFill>
                <a:highlight>
                  <a:srgbClr val="FFFFFF"/>
                </a:highlight>
              </a:rPr>
              <a:t>а овде је обрађено и спојено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https://xn--80aafkgm9bibt.xn--90a3ac/%D0%BF%D1%80%D0%B8%D0%BA%D0%B0%D0%B7/%D0%BD%D0%BE%D0%B2%D0%B0-%D0%B8%D1%81%D0%BA%D1%80%D0%B0/1899-01-01/6</a:t>
            </a:r>
            <a:r>
              <a:rPr lang="sr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c73fedca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c73fedc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bee5fe0e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bee5fe0e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bee5fe0e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bee5fe0e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ee5fe0e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bee5fe0e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bee5fe0e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bee5fe0e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bee5fe0e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bee5fe0e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0de4d7b22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00de4d7b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c73fed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c73fed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0de4d7b22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0de4d7b2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0de4d7b2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00de4d7b2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107ef9306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107ef9306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4735db5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d4735db5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de4d7b2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00de4d7b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0de4d7b22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00de4d7b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0de4d7b2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00de4d7b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de4d7b22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00de4d7b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de4d7b2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00de4d7b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822960" y="214953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82296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500" cap="none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5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6pPr>
            <a:lvl7pPr indent="-228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7pPr>
            <a:lvl8pPr indent="-228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8pPr>
            <a:lvl9pPr indent="-228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822960" y="1936751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body"/>
          </p:nvPr>
        </p:nvSpPr>
        <p:spPr>
          <a:xfrm>
            <a:off x="466344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500" cap="none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50"/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6pPr>
            <a:lvl7pPr indent="-228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7pPr>
            <a:lvl8pPr indent="-228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8pPr>
            <a:lvl9pPr indent="-228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9pPr>
          </a:lstStyle>
          <a:p/>
        </p:txBody>
      </p:sp>
      <p:sp>
        <p:nvSpPr>
          <p:cNvPr id="61" name="Google Shape;61;p14"/>
          <p:cNvSpPr txBox="1"/>
          <p:nvPr>
            <p:ph idx="4" type="body"/>
          </p:nvPr>
        </p:nvSpPr>
        <p:spPr>
          <a:xfrm>
            <a:off x="4663440" y="1936751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daljenocitanje.unilib.r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hyperlink" Target="https://noske.jerteh.r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hyperlink" Target="https://www.wikidata.org/wiki/Q106927517" TargetMode="External"/><Relationship Id="rId9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hyperlink" Target="https://sr.wikipedia.org/wiki/%D0%92%D0%B8%D0%BA%D0%B8%D0%BF%D0%B5%D0%B4%D0%B8%D1%98%D0%B0:%D0%92%D0%B8%D0%BA%D0%B8%D0%BF%D1%80%D0%BE%D1%98%D0%B5%D0%BA%D0%B0%D1%82_WikiELTeC" TargetMode="External"/><Relationship Id="rId7" Type="http://schemas.openxmlformats.org/officeDocument/2006/relationships/hyperlink" Target="https://sr.wikipedia.org/wiki/%D0%92%D0%B8%D0%BA%D0%B8%D0%BF%D0%B5%D0%B4%D0%B8%D1%98%D0%B0:%D0%92%D0%B8%D0%BA%D0%B8%D0%BF%D1%80%D0%BE%D1%98%D0%B5%D0%BA%D0%B0%D1%82_WikiELTeC" TargetMode="External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ikidata.org/wiki/Wikidata:WikiProject_ELTeC/srpELTeC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hyperlink" Target="https://www.wikidata.org/wiki/Q109336115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mmons.wikimedia.org/wiki/Category:SrpELTeC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hyperlink" Target="http://inception.jerteh.rs/login.html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hyperlink" Target="https://w.wiki/5y8f" TargetMode="External"/><Relationship Id="rId6" Type="http://schemas.openxmlformats.org/officeDocument/2006/relationships/image" Target="../media/image52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.wiki/5y8k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59.png"/><Relationship Id="rId6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hyperlink" Target="https://w.wiki/5y8s" TargetMode="External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hyperlink" Target="https://wd.jerteh.rs/" TargetMode="External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OST-ELTeC/ELTeC-srp" TargetMode="External"/><Relationship Id="rId4" Type="http://schemas.openxmlformats.org/officeDocument/2006/relationships/hyperlink" Target="https://github.com/COST-ELTeC/ELTeC-srp-ext" TargetMode="External"/><Relationship Id="rId9" Type="http://schemas.openxmlformats.org/officeDocument/2006/relationships/hyperlink" Target="https://commons.wikimedia.org/wiki/Category:SrpELTeC" TargetMode="External"/><Relationship Id="rId5" Type="http://schemas.openxmlformats.org/officeDocument/2006/relationships/hyperlink" Target="https://zenodo.org/communities/eltec?page=1&amp;size=20" TargetMode="External"/><Relationship Id="rId6" Type="http://schemas.openxmlformats.org/officeDocument/2006/relationships/hyperlink" Target="https://udaljenocitanje.unilib.rs/" TargetMode="External"/><Relationship Id="rId7" Type="http://schemas.openxmlformats.org/officeDocument/2006/relationships/hyperlink" Target="http://aurora.jerteh.rs/" TargetMode="External"/><Relationship Id="rId8" Type="http://schemas.openxmlformats.org/officeDocument/2006/relationships/hyperlink" Target="https://noske.jerteh.r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62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19.png"/><Relationship Id="rId6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80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hyperlink" Target="https://tesla.rgf.bg.ac.rs/index.php/ciljevi/" TargetMode="External"/><Relationship Id="rId9" Type="http://schemas.openxmlformats.org/officeDocument/2006/relationships/hyperlink" Target="https://tesla.rgf.bg.ac.rs/" TargetMode="External"/><Relationship Id="rId5" Type="http://schemas.openxmlformats.org/officeDocument/2006/relationships/hyperlink" Target="https://tesla.rgf.bg.ac.rs/index.php/ciljevi/" TargetMode="External"/><Relationship Id="rId6" Type="http://schemas.openxmlformats.org/officeDocument/2006/relationships/hyperlink" Target="https://tesla.rgf.bg.ac.rs/index.php/ciljevi/" TargetMode="External"/><Relationship Id="rId7" Type="http://schemas.openxmlformats.org/officeDocument/2006/relationships/hyperlink" Target="https://tesla.rgf.bg.ac.rs/index.php/ciljevi/" TargetMode="External"/><Relationship Id="rId8" Type="http://schemas.openxmlformats.org/officeDocument/2006/relationships/hyperlink" Target="https://tesla.rgf.bg.ac.rs/index.php/ciljevi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judig.jerteh.rs/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infoteka.bg.ac.rs/ojs/index.php/Infoteka/issue/view/21" TargetMode="External"/><Relationship Id="rId4" Type="http://schemas.openxmlformats.org/officeDocument/2006/relationships/image" Target="../media/image8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OST-ELTeC/ELTeC-srp" TargetMode="External"/><Relationship Id="rId4" Type="http://schemas.openxmlformats.org/officeDocument/2006/relationships/hyperlink" Target="https://github.com/COST-ELTeC/ELTeC-srp-ext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COST-ELTeC/ELTeC-srp" TargetMode="External"/><Relationship Id="rId4" Type="http://schemas.openxmlformats.org/officeDocument/2006/relationships/hyperlink" Target="https://github.com/COST-ELTeC/ELTeC-srp-ext" TargetMode="External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aurora.jerteh.rs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10700" y="1187575"/>
            <a:ext cx="8396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Удаљено читање на примеру </a:t>
            </a:r>
            <a:b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романа SrpELTeC и  историјских новина Нова искра</a:t>
            </a:r>
            <a:endParaRPr b="1" sz="25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200"/>
              <a:buNone/>
            </a:pPr>
            <a:br>
              <a:rPr lang="sr" sz="2100">
                <a:latin typeface="Calibri"/>
                <a:ea typeface="Calibri"/>
                <a:cs typeface="Calibri"/>
                <a:sym typeface="Calibri"/>
              </a:rPr>
            </a:br>
            <a:r>
              <a:rPr b="1" i="1" lang="sr" sz="1800">
                <a:latin typeface="Calibri"/>
                <a:ea typeface="Calibri"/>
                <a:cs typeface="Calibri"/>
                <a:sym typeface="Calibri"/>
              </a:rPr>
              <a:t>проф. др Ранка Станковић</a:t>
            </a:r>
            <a:br>
              <a:rPr b="1" lang="sr" sz="1800">
                <a:latin typeface="Calibri"/>
                <a:ea typeface="Calibri"/>
                <a:cs typeface="Calibri"/>
                <a:sym typeface="Calibri"/>
              </a:rPr>
            </a:br>
            <a:r>
              <a:rPr lang="sr" sz="1400">
                <a:latin typeface="Calibri"/>
                <a:ea typeface="Calibri"/>
                <a:cs typeface="Calibri"/>
                <a:sym typeface="Calibri"/>
              </a:rPr>
              <a:t>Катедра за примењену математику и информатику </a:t>
            </a:r>
            <a:br>
              <a:rPr lang="sr" sz="1400">
                <a:latin typeface="Calibri"/>
                <a:ea typeface="Calibri"/>
                <a:cs typeface="Calibri"/>
                <a:sym typeface="Calibri"/>
              </a:rPr>
            </a:br>
            <a:r>
              <a:rPr lang="sr" sz="1400">
                <a:latin typeface="Calibri"/>
                <a:ea typeface="Calibri"/>
                <a:cs typeface="Calibri"/>
                <a:sym typeface="Calibri"/>
              </a:rPr>
              <a:t>Универзитет у Београду - Рударско-геолошки факултет</a:t>
            </a:r>
            <a:br>
              <a:rPr lang="sr" sz="1400">
                <a:latin typeface="Calibri"/>
                <a:ea typeface="Calibri"/>
                <a:cs typeface="Calibri"/>
                <a:sym typeface="Calibri"/>
              </a:rPr>
            </a:br>
            <a:r>
              <a:rPr lang="sr" sz="1400">
                <a:latin typeface="Calibri"/>
                <a:ea typeface="Calibri"/>
                <a:cs typeface="Calibri"/>
                <a:sym typeface="Calibri"/>
              </a:rPr>
              <a:t>ЈЕРТЕХ - </a:t>
            </a:r>
            <a:r>
              <a:rPr lang="sr" sz="1400">
                <a:latin typeface="Calibri"/>
                <a:ea typeface="Calibri"/>
                <a:cs typeface="Calibri"/>
                <a:sym typeface="Calibri"/>
              </a:rPr>
              <a:t>Друштво за језичке ресурсе и технологије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36750" y="4002899"/>
            <a:ext cx="86367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20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sr" sz="16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Радионица „Увод у дигиталну хуманистику“</a:t>
            </a:r>
            <a:endParaRPr sz="16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sr" sz="1600">
                <a:latin typeface="Calibri"/>
                <a:ea typeface="Calibri"/>
                <a:cs typeface="Calibri"/>
                <a:sym typeface="Calibri"/>
              </a:rPr>
              <a:t>Народна библиотека Србије, 17. XII 2024.</a:t>
            </a:r>
            <a:endParaRPr sz="16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3" y="168902"/>
            <a:ext cx="7975675" cy="9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https://udaljenocitanje.unilib.rs/</a:t>
            </a:r>
            <a:r>
              <a:rPr lang="sr"/>
              <a:t> 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53" y="1104250"/>
            <a:ext cx="6556549" cy="37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775" y="1759400"/>
            <a:ext cx="2621275" cy="26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sr" sz="2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Корпусна анализа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Корпус SrpELTeC 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&gt;5 милиона речи и може се аутоматски претраживати. 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Анализа корпуса: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поуздани закључци о учесталости употребе речи и израза, контексту употребе, различитим значењима једне речи, итд.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Корпуси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су данас неизбежан извор података приликом креирања речника. 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Бројни </a:t>
            </a: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примери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употребе у корпусу олакшавају креирање и ажурирање речника, повећавају тачност и прецизност информација у речнику. 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Увид у учесталост употребе речи важни за опис ређе коришћених речи. 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Корпус садржи и информације о времену настанка текста -&gt; може се пратити праћење фреквенције употребе речи кроз време.</a:t>
            </a:r>
            <a:endParaRPr/>
          </a:p>
          <a:p>
            <a:pPr indent="-336867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Фокус (no)</a:t>
            </a: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Sketch Engine 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TXM 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3303300" cy="3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Бесплатна, скраћена верзија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SrpELTeC јавно доступан за претаживање и анализу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Упитни језик CQL </a:t>
            </a:r>
            <a:b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(corpus Query Language)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Конкорданце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употреба речи у контексту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информације о роману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0000"/>
              </a:buClr>
              <a:buSzPct val="1000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Фреквенције</a:t>
            </a:r>
            <a:endParaRPr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облика,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лема,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врста речи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0000"/>
              </a:buClr>
              <a:buSzPct val="1000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Прављење подкорпуса на основу метаподатака </a:t>
            </a:r>
            <a:endParaRPr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аутору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периоду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0950" y="134900"/>
            <a:ext cx="4960599" cy="48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8366" t="0"/>
          <a:stretch/>
        </p:blipFill>
        <p:spPr>
          <a:xfrm>
            <a:off x="6767800" y="782750"/>
            <a:ext cx="2332674" cy="2698474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b="17458" l="0" r="0" t="12371"/>
          <a:stretch/>
        </p:blipFill>
        <p:spPr>
          <a:xfrm>
            <a:off x="-12" y="41763"/>
            <a:ext cx="2173025" cy="1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1658500" y="278825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3111"/>
              <a:buNone/>
            </a:pPr>
            <a:r>
              <a:rPr b="1" lang="sr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25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noske.jerteh.rs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Каква је мајка?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5308850" y="3524725"/>
            <a:ext cx="35235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sr" sz="1729">
                <a:latin typeface="Calibri"/>
                <a:ea typeface="Calibri"/>
                <a:cs typeface="Calibri"/>
                <a:sym typeface="Calibri"/>
              </a:rPr>
              <a:t>stara, jadna, dobra, nesrećna, slatka, mila, sirota, srpska, crna, vezirova, rođena, pokojna, ojađena, devojačka, zabrinuta, srećna, sirotinjska,.... </a:t>
            </a:r>
            <a:endParaRPr i="1" sz="172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60525"/>
            <a:ext cx="4972050" cy="3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7659" y="166775"/>
            <a:ext cx="288001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142"/>
              <a:buFont typeface="Arial"/>
              <a:buNone/>
            </a:pPr>
            <a:r>
              <a:rPr b="1" lang="sr" sz="28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TXM - текстометрија </a:t>
            </a:r>
            <a:endParaRPr b="1" sz="38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0000"/>
              </a:buClr>
              <a:buSzPts val="18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Шта је текстометрија?</a:t>
            </a:r>
            <a:endParaRPr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нелинеарно проучавање корпуса,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лексикометријска и статистичка истраживања са корпусним технологијама.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0000"/>
              </a:buClr>
              <a:buSzPts val="1800"/>
              <a:buFont typeface="Calibri"/>
              <a:buChar char="●"/>
            </a:pPr>
            <a:r>
              <a:rPr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Сврха текстометријске анализе</a:t>
            </a:r>
            <a:endParaRPr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Описивање лексичких, морфолошких, синтаксичких и других карактеристика текста.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Проучавање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међуодноса појединих елемената текста (заједничко појављивање),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лексичких односа између текстова, високу или ниску заступљеност у поткорпусима (специфичност),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лоцирање елемената текста у корпусу (прогресија),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sr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анализa дистрибуције по корпусима (факторска анализа, кластер анализа).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b="17458" l="0" r="0" t="12371"/>
          <a:stretch/>
        </p:blipFill>
        <p:spPr>
          <a:xfrm>
            <a:off x="6434863" y="192138"/>
            <a:ext cx="2173025" cy="1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913" y="0"/>
            <a:ext cx="71561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618" y="0"/>
            <a:ext cx="80227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3427225" y="3186500"/>
            <a:ext cx="4733100" cy="14523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Специфичности употребе придева, именица и глагола појединих писаца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233775" y="333775"/>
            <a:ext cx="833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28571"/>
              <a:buFont typeface="Calibri"/>
              <a:buNone/>
            </a:pPr>
            <a:r>
              <a:rPr lang="sr"/>
              <a:t>Илустративни пример праћења кроз време</a:t>
            </a:r>
            <a:endParaRPr/>
          </a:p>
        </p:txBody>
      </p:sp>
      <p:pic>
        <p:nvPicPr>
          <p:cNvPr descr="Chart, line chart&#10;&#10;Description automatically generated" id="204" name="Google Shape;204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165" y="1384697"/>
            <a:ext cx="6977100" cy="30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771525" y="4483418"/>
            <a:ext cx="8380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Дистрибуција имена локација и демонима на временској оси: </a:t>
            </a:r>
            <a:b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sr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Србија</a:t>
            </a:r>
            <a: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sr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Турска</a:t>
            </a:r>
            <a: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sr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Русија</a:t>
            </a:r>
            <a: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sr" sz="1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Аустроугарска</a:t>
            </a:r>
            <a:r>
              <a:rPr b="0" i="0" lang="s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sr" sz="1400" u="none" cap="none" strike="noStrik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Француска</a:t>
            </a:r>
            <a:endParaRPr b="1" sz="14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37655" l="0" r="0" t="0"/>
          <a:stretch/>
        </p:blipFill>
        <p:spPr>
          <a:xfrm>
            <a:off x="6125150" y="97475"/>
            <a:ext cx="2561250" cy="214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700"/>
              </a:spcBef>
              <a:spcAft>
                <a:spcPts val="400"/>
              </a:spcAft>
              <a:buSzPts val="990"/>
              <a:buNone/>
            </a:pPr>
            <a:r>
              <a:rPr b="1" lang="sr" sz="2500">
                <a:solidFill>
                  <a:srgbClr val="92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Пројекат </a:t>
            </a:r>
            <a: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wikiELTeC </a:t>
            </a:r>
            <a:endParaRPr sz="25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154125" y="1260725"/>
            <a:ext cx="49188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Унос википодатака о српским романима из </a:t>
            </a:r>
            <a:r>
              <a:rPr lang="sr" sz="1500">
                <a:solidFill>
                  <a:srgbClr val="3366BB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ELTeC</a:t>
            </a:r>
            <a:r>
              <a:rPr lang="sr" sz="15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корпуса 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1270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rgbClr val="2021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промоција овог ресурса и сваки различити облик публиковања је важан,</a:t>
            </a:r>
            <a:endParaRPr sz="1500">
              <a:solidFill>
                <a:srgbClr val="2021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1270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rgbClr val="2021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допринос видљивости српског језика и књижевности,</a:t>
            </a:r>
            <a:endParaRPr sz="1500">
              <a:solidFill>
                <a:srgbClr val="2021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1155CC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rgbClr val="2021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допринос изградњи викиресурса, унапређење коришћења похрањених википодатака.</a:t>
            </a:r>
            <a:endParaRPr sz="1500">
              <a:solidFill>
                <a:srgbClr val="2021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1300" y="1185817"/>
            <a:ext cx="72821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200650" y="4169525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6"/>
              </a:rPr>
              <a:t>h</a:t>
            </a:r>
            <a:r>
              <a:rPr lang="sr" u="sng">
                <a:solidFill>
                  <a:schemeClr val="hlink"/>
                </a:solidFill>
                <a:hlinkClick r:id="rId7"/>
              </a:rPr>
              <a:t>ttps://sr.wikipedia.org/wiki/Википедија:Википројекат_WikiELTeC</a:t>
            </a:r>
            <a:r>
              <a:rPr lang="sr"/>
              <a:t> 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150" y="2244575"/>
            <a:ext cx="2812500" cy="28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9">
            <a:alphaModFix/>
          </a:blip>
          <a:srcRect b="17458" l="0" r="0" t="12371"/>
          <a:stretch/>
        </p:blipFill>
        <p:spPr>
          <a:xfrm>
            <a:off x="3485488" y="183950"/>
            <a:ext cx="2173025" cy="1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sr" sz="2500">
                <a:solidFill>
                  <a:srgbClr val="92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Циљна група</a:t>
            </a:r>
            <a:endParaRPr b="1" sz="4555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08825" y="1165350"/>
            <a:ext cx="678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Имајући у виду популарност Викимедијиних пројеката верујемо да ћи се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широј популацији ова драгоцена колекција, каква до сада </a:t>
            </a:r>
            <a:r>
              <a:rPr b="1"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није </a:t>
            </a: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постојала за српски,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додатно приближити и да ће се осветлити до сада непозната дела српске књижевности први пут објављена у периоду 1840-1920.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Циљна група дакле могу бити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историчари, историчари књижевности,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ђаци, студенти, и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сви остали који нису имали прилике да виде и прочитају ове ретке књиге, сакупљене по нашим највећим библиотекама и приватним колекцијама.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Преглед излагања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О искуству развоја копуса </a:t>
            </a:r>
            <a:r>
              <a:rPr b="1" i="1" lang="sr" sz="28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SrpELTeC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Дигитализација: од слике до (анотираног) дигиталног текста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SrpELTeC колекција и њени пројекти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Метаподаци и обележавање структуре текста → Википодаци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Лингвистичка анотација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Именовани ентитети → википодаци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Корпусна анализа и текстометрија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Историјске новине </a:t>
            </a:r>
            <a:r>
              <a:rPr lang="sr" sz="1400"/>
              <a:t>→ Нова искра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Процес припреме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Анотација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Анализа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0" y="52925"/>
            <a:ext cx="2598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"/>
              </a:spcBef>
              <a:spcAft>
                <a:spcPts val="100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sr" sz="172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Структура википодатака </a:t>
            </a:r>
            <a:br>
              <a:rPr b="1" lang="sr" sz="172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sr" sz="172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SrpELTeC издања романа</a:t>
            </a:r>
            <a:endParaRPr b="1" sz="172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150" y="1722611"/>
            <a:ext cx="4790451" cy="331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033" y="136850"/>
            <a:ext cx="6169442" cy="16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4"/>
          <p:cNvCxnSpPr>
            <a:stCxn id="231" idx="3"/>
          </p:cNvCxnSpPr>
          <p:nvPr/>
        </p:nvCxnSpPr>
        <p:spPr>
          <a:xfrm flipH="1" rot="10800000">
            <a:off x="2829900" y="580250"/>
            <a:ext cx="1013400" cy="27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" name="Google Shape;231;p34"/>
          <p:cNvSpPr/>
          <p:nvPr/>
        </p:nvSpPr>
        <p:spPr>
          <a:xfrm>
            <a:off x="1989900" y="723500"/>
            <a:ext cx="840000" cy="25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лабела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842450" y="1196225"/>
            <a:ext cx="11349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4"/>
          <p:cNvCxnSpPr>
            <a:stCxn id="232" idx="3"/>
          </p:cNvCxnSpPr>
          <p:nvPr/>
        </p:nvCxnSpPr>
        <p:spPr>
          <a:xfrm>
            <a:off x="2977350" y="1395875"/>
            <a:ext cx="1198800" cy="32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" name="Google Shape;234;p34"/>
          <p:cNvSpPr/>
          <p:nvPr/>
        </p:nvSpPr>
        <p:spPr>
          <a:xfrm>
            <a:off x="2042000" y="1811750"/>
            <a:ext cx="9354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својство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34"/>
          <p:cNvCxnSpPr>
            <a:stCxn id="234" idx="3"/>
          </p:cNvCxnSpPr>
          <p:nvPr/>
        </p:nvCxnSpPr>
        <p:spPr>
          <a:xfrm flipH="1" rot="10800000">
            <a:off x="2977400" y="1965200"/>
            <a:ext cx="1383000" cy="46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" name="Google Shape;236;p34"/>
          <p:cNvCxnSpPr>
            <a:stCxn id="237" idx="3"/>
          </p:cNvCxnSpPr>
          <p:nvPr/>
        </p:nvCxnSpPr>
        <p:spPr>
          <a:xfrm flipH="1" rot="10800000">
            <a:off x="2946850" y="1995950"/>
            <a:ext cx="2427000" cy="473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" name="Google Shape;237;p34"/>
          <p:cNvSpPr/>
          <p:nvPr/>
        </p:nvSpPr>
        <p:spPr>
          <a:xfrm>
            <a:off x="1888450" y="2270000"/>
            <a:ext cx="10584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вредност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304950" y="2686900"/>
            <a:ext cx="4661700" cy="122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4"/>
          <p:cNvCxnSpPr>
            <a:endCxn id="238" idx="1"/>
          </p:cNvCxnSpPr>
          <p:nvPr/>
        </p:nvCxnSpPr>
        <p:spPr>
          <a:xfrm flipH="1" rot="10800000">
            <a:off x="2670550" y="3301000"/>
            <a:ext cx="1634400" cy="88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34"/>
          <p:cNvSpPr/>
          <p:nvPr/>
        </p:nvSpPr>
        <p:spPr>
          <a:xfrm>
            <a:off x="1612150" y="3145750"/>
            <a:ext cx="10584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група тврђења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4360400" y="2732975"/>
            <a:ext cx="44679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4"/>
          <p:cNvCxnSpPr>
            <a:stCxn id="243" idx="3"/>
            <a:endCxn id="241" idx="1"/>
          </p:cNvCxnSpPr>
          <p:nvPr/>
        </p:nvCxnSpPr>
        <p:spPr>
          <a:xfrm>
            <a:off x="2546675" y="2907525"/>
            <a:ext cx="1813800" cy="252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34"/>
          <p:cNvSpPr/>
          <p:nvPr/>
        </p:nvSpPr>
        <p:spPr>
          <a:xfrm>
            <a:off x="848675" y="2707875"/>
            <a:ext cx="16980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референца на пуни текст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5542700" y="3395600"/>
            <a:ext cx="660300" cy="25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34"/>
          <p:cNvCxnSpPr>
            <a:stCxn id="246" idx="3"/>
            <a:endCxn id="244" idx="1"/>
          </p:cNvCxnSpPr>
          <p:nvPr/>
        </p:nvCxnSpPr>
        <p:spPr>
          <a:xfrm flipH="1" rot="10800000">
            <a:off x="3314400" y="3523925"/>
            <a:ext cx="2228400" cy="4338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34"/>
          <p:cNvSpPr/>
          <p:nvPr/>
        </p:nvSpPr>
        <p:spPr>
          <a:xfrm>
            <a:off x="2012400" y="3758075"/>
            <a:ext cx="13020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референце (сакривене)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>
            <a:stCxn id="248" idx="3"/>
          </p:cNvCxnSpPr>
          <p:nvPr/>
        </p:nvCxnSpPr>
        <p:spPr>
          <a:xfrm flipH="1" rot="10800000">
            <a:off x="2533975" y="4483200"/>
            <a:ext cx="2886000" cy="19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34"/>
          <p:cNvSpPr/>
          <p:nvPr/>
        </p:nvSpPr>
        <p:spPr>
          <a:xfrm>
            <a:off x="835975" y="4479750"/>
            <a:ext cx="1698000" cy="39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идентификатор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213200" y="187775"/>
            <a:ext cx="761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sr" sz="2100" u="none" cap="none" strike="noStrike">
                <a:solidFill>
                  <a:srgbClr val="920000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Прeглед википодатака романа колекције SrpELTeC: сви романи  </a:t>
            </a:r>
            <a:endParaRPr b="0" i="0" sz="2100" u="none" cap="none" strike="noStrike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sr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https://www.wikidata.org/wiki/Wikidata:WikiProject_ELTeC/srpELTeC</a:t>
            </a:r>
            <a:r>
              <a:rPr b="0" i="0" lang="s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425" y="1116775"/>
            <a:ext cx="7165626" cy="39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16638" t="0"/>
          <a:stretch/>
        </p:blipFill>
        <p:spPr>
          <a:xfrm>
            <a:off x="0" y="0"/>
            <a:ext cx="47371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490" y="0"/>
            <a:ext cx="42715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>
            <a:hlinkClick r:id="rId5"/>
          </p:cNvPr>
          <p:cNvSpPr/>
          <p:nvPr/>
        </p:nvSpPr>
        <p:spPr>
          <a:xfrm>
            <a:off x="4414650" y="4750075"/>
            <a:ext cx="589500" cy="162600"/>
          </a:xfrm>
          <a:prstGeom prst="rightArrow">
            <a:avLst>
              <a:gd fmla="val 85701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213200" y="91375"/>
            <a:ext cx="6962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sr" sz="2600" u="none" cap="none" strike="noStrike">
                <a:solidFill>
                  <a:srgbClr val="920000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SrpELTeC на Остави  </a:t>
            </a:r>
            <a:endParaRPr b="1" i="0" sz="2600" u="none" cap="none" strike="noStrike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s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sr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https://commons.wikimedia.org/wiki/Category:SrpELTeC</a:t>
            </a:r>
            <a:r>
              <a:rPr b="0" i="0" lang="s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00" y="978975"/>
            <a:ext cx="4014625" cy="40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5225" y="2983925"/>
            <a:ext cx="4431875" cy="20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3275" y="91375"/>
            <a:ext cx="3796750" cy="29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>
            <a:off x="4338875" y="4522200"/>
            <a:ext cx="4614000" cy="51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600" y="152400"/>
            <a:ext cx="6687399" cy="442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445025"/>
            <a:ext cx="2252400" cy="16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r" sz="222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Поменимо још интеграцију у тексту</a:t>
            </a:r>
            <a:r>
              <a:rPr lang="sr" sz="222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222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INCEpTION</a:t>
            </a:r>
            <a:endParaRPr sz="222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900" y="2356525"/>
            <a:ext cx="7092427" cy="278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8" name="Google Shape;278;p38"/>
          <p:cNvCxnSpPr/>
          <p:nvPr/>
        </p:nvCxnSpPr>
        <p:spPr>
          <a:xfrm flipH="1">
            <a:off x="1213000" y="1013350"/>
            <a:ext cx="3961200" cy="188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9" name="Google Shape;27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6500" y="3422376"/>
            <a:ext cx="5357501" cy="1662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725"/>
            <a:ext cx="7415851" cy="4666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5950" y="414525"/>
            <a:ext cx="2253827" cy="725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5225" y="1467950"/>
            <a:ext cx="2063800" cy="6935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7" name="Google Shape;287;p39"/>
          <p:cNvCxnSpPr>
            <a:stCxn id="286" idx="2"/>
          </p:cNvCxnSpPr>
          <p:nvPr/>
        </p:nvCxnSpPr>
        <p:spPr>
          <a:xfrm flipH="1">
            <a:off x="1011825" y="2161460"/>
            <a:ext cx="70053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" name="Google Shape;288;p39"/>
          <p:cNvCxnSpPr>
            <a:stCxn id="285" idx="1"/>
          </p:cNvCxnSpPr>
          <p:nvPr/>
        </p:nvCxnSpPr>
        <p:spPr>
          <a:xfrm flipH="1">
            <a:off x="660150" y="777237"/>
            <a:ext cx="5935800" cy="13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9" name="Google Shape;28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2725" y="2426680"/>
            <a:ext cx="2063800" cy="6161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0" name="Google Shape;290;p39"/>
          <p:cNvCxnSpPr>
            <a:stCxn id="289" idx="2"/>
          </p:cNvCxnSpPr>
          <p:nvPr/>
        </p:nvCxnSpPr>
        <p:spPr>
          <a:xfrm flipH="1">
            <a:off x="2840425" y="3042850"/>
            <a:ext cx="52242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1" name="Google Shape;29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3813" y="3360450"/>
            <a:ext cx="1960183" cy="61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2" name="Google Shape;292;p39"/>
          <p:cNvCxnSpPr>
            <a:stCxn id="291" idx="2"/>
          </p:cNvCxnSpPr>
          <p:nvPr/>
        </p:nvCxnSpPr>
        <p:spPr>
          <a:xfrm flipH="1">
            <a:off x="4206905" y="3976625"/>
            <a:ext cx="395700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19425" cy="31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17575"/>
            <a:ext cx="4572001" cy="44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6588050" y="707275"/>
            <a:ext cx="24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sr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https://w.wiki/5y8f</a:t>
            </a:r>
            <a:r>
              <a:rPr b="0" i="0" lang="s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40"/>
          <p:cNvPicPr preferRelativeResize="0"/>
          <p:nvPr/>
        </p:nvPicPr>
        <p:blipFill rotWithShape="1">
          <a:blip r:embed="rId6">
            <a:alphaModFix/>
          </a:blip>
          <a:srcRect b="10241" l="0" r="0" t="0"/>
          <a:stretch/>
        </p:blipFill>
        <p:spPr>
          <a:xfrm>
            <a:off x="2725563" y="2098600"/>
            <a:ext cx="2569387" cy="304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5337025" y="91675"/>
            <a:ext cx="32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Истраживање података о делима Боре Станковића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5" y="2405075"/>
            <a:ext cx="2699300" cy="2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08000" y="18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Где се одвијају радње романа?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108000" y="2902775"/>
            <a:ext cx="34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sr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https://w.wiki/5y8k</a:t>
            </a:r>
            <a:r>
              <a:rPr b="0" i="0" lang="s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0" y="844575"/>
            <a:ext cx="4929625" cy="20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375" y="1517578"/>
            <a:ext cx="5445150" cy="35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244450" y="3829625"/>
            <a:ext cx="315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s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можемо додати и информације о аутору, насловну страну или било који други википодатак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7650" y="90475"/>
            <a:ext cx="2770050" cy="27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56475" y="2505525"/>
            <a:ext cx="23427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Илуструјмо 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време…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87026" cy="1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5411025" y="261763"/>
            <a:ext cx="35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sr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https://w.wiki/5y8s</a:t>
            </a:r>
            <a:r>
              <a:rPr b="0" i="0" lang="s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50" y="1628850"/>
            <a:ext cx="5976851" cy="34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675" y="83200"/>
            <a:ext cx="2232500" cy="22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33950"/>
            <a:ext cx="5020350" cy="36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275" y="2383539"/>
            <a:ext cx="3414301" cy="254871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type="title"/>
          </p:nvPr>
        </p:nvSpPr>
        <p:spPr>
          <a:xfrm>
            <a:off x="558650" y="4067350"/>
            <a:ext cx="34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2920" u="sng">
                <a:solidFill>
                  <a:schemeClr val="hlink"/>
                </a:solidFill>
                <a:hlinkClick r:id="rId6"/>
              </a:rPr>
              <a:t>https://wd.jerteh.rs/</a:t>
            </a:r>
            <a:r>
              <a:rPr lang="sr" sz="2920"/>
              <a:t> </a:t>
            </a:r>
            <a:endParaRPr sz="2920"/>
          </a:p>
        </p:txBody>
      </p:sp>
      <p:pic>
        <p:nvPicPr>
          <p:cNvPr id="330" name="Google Shape;330;p43"/>
          <p:cNvPicPr preferRelativeResize="0"/>
          <p:nvPr/>
        </p:nvPicPr>
        <p:blipFill rotWithShape="1">
          <a:blip r:embed="rId7">
            <a:alphaModFix/>
          </a:blip>
          <a:srcRect b="17458" l="0" r="0" t="12371"/>
          <a:stretch/>
        </p:blipFill>
        <p:spPr>
          <a:xfrm>
            <a:off x="2899850" y="2750250"/>
            <a:ext cx="2173025" cy="1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064302"/>
            <a:ext cx="85206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Зашто публиковати различита издања истог корпуса?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Репозиторијум github:</a:t>
            </a:r>
            <a:r>
              <a:rPr lang="sr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COST-ELTeC/ELTeC-srp</a:t>
            </a:r>
            <a:r>
              <a:rPr lang="sr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COST-ELTeC/ELTeC-srp-ext</a:t>
            </a:r>
            <a:r>
              <a:rPr lang="sr" sz="1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/>
              <a:t>Платформа COST Акције: </a:t>
            </a:r>
            <a:r>
              <a:rPr lang="sr" sz="17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https://zenodo.org/communities/eltec?page=1&amp;size=20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Дигиталнe библиотекe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Удаљено читање</a:t>
            </a:r>
            <a:r>
              <a:rPr lang="sr" sz="17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unilib.rs</a:t>
            </a: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"Код Ауроре" 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jerteh.rs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Sketch Engine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noske.jerteh.rs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TXM - текстометрија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 - ручна корекција аутоматске анотације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s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Викимедијини пројекти </a:t>
            </a:r>
            <a:r>
              <a:rPr lang="sr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SrpELTeC — Wikimedia Commons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b="1" lang="sr" sz="27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SrpELTeC на платформама</a:t>
            </a:r>
            <a:endParaRPr b="1">
              <a:solidFill>
                <a:srgbClr val="920000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74550" y="2329938"/>
            <a:ext cx="2095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256600"/>
            <a:ext cx="85206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sr" sz="2400">
                <a:solidFill>
                  <a:srgbClr val="92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Повећања видљивости српских историјских новина кроз напредне језичке моделе и технологије</a:t>
            </a:r>
            <a:endParaRPr b="1" sz="2400">
              <a:solidFill>
                <a:srgbClr val="92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208825" y="1165350"/>
            <a:ext cx="678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Након</a:t>
            </a: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лепих резултата примене ЈТ на романима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проширење на историјске новине,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пилот Нова Иска.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Циљ истраживања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побољшање прецизности проналажења информација у тексту скенираних новинских страница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Резултати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проширивање упита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проналажење, обележавање и екстракција кључних информација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геопросторна анализа - приказивање на карти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sr" sz="2500">
                <a:solidFill>
                  <a:srgbClr val="92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Историјске новине</a:t>
            </a:r>
            <a:endParaRPr b="1" sz="4555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208825" y="1165350"/>
            <a:ext cx="678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Урађени кораци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Поновно рашчитавање скенираних бројева (123)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Аутоматске корекције засноване на електронским речницима и процедурама за корекцију текста (Крстев)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Креирање корпуса у TXM-у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анотација врстама речи и лематизација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речник текста (облик-лема) за проширење упита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обележавање именованих ентитета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■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повезивање локација са Википодацима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План истраживања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унапређење корекција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повезивање резултата у целину доступну на вебу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371875" y="253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22"/>
              <a:buFont typeface="Arial"/>
              <a:buNone/>
            </a:pPr>
            <a:r>
              <a:rPr b="1" lang="sr" sz="2500">
                <a:solidFill>
                  <a:srgbClr val="92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Нова искра</a:t>
            </a:r>
            <a:endParaRPr b="1" sz="4555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219775" y="943725"/>
            <a:ext cx="2949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❖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3.6M речи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10 година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➢"/>
            </a:pPr>
            <a:r>
              <a:rPr lang="sr" sz="15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123 броја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375" y="28275"/>
            <a:ext cx="5190874" cy="25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825" y="2531891"/>
            <a:ext cx="5140427" cy="250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850" y="2310223"/>
            <a:ext cx="1473225" cy="2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50" y="58550"/>
            <a:ext cx="7572900" cy="49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575"/>
            <a:ext cx="8804674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486"/>
            <a:ext cx="9144000" cy="442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75" y="109750"/>
            <a:ext cx="7676475" cy="48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0"/>
          <p:cNvPicPr preferRelativeResize="0"/>
          <p:nvPr/>
        </p:nvPicPr>
        <p:blipFill rotWithShape="1">
          <a:blip r:embed="rId4">
            <a:alphaModFix/>
          </a:blip>
          <a:srcRect b="17458" l="0" r="0" t="12371"/>
          <a:stretch/>
        </p:blipFill>
        <p:spPr>
          <a:xfrm>
            <a:off x="6790925" y="229000"/>
            <a:ext cx="2173025" cy="1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43" y="0"/>
            <a:ext cx="49512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350" y="1307375"/>
            <a:ext cx="19431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4932"/>
            <a:ext cx="9144001" cy="302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52"/>
          <p:cNvSpPr/>
          <p:nvPr/>
        </p:nvSpPr>
        <p:spPr>
          <a:xfrm>
            <a:off x="3192750" y="2253875"/>
            <a:ext cx="906000" cy="35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2"/>
          <p:cNvSpPr/>
          <p:nvPr/>
        </p:nvSpPr>
        <p:spPr>
          <a:xfrm>
            <a:off x="517275" y="1982950"/>
            <a:ext cx="1092300" cy="35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5749700" y="2253875"/>
            <a:ext cx="1143000" cy="35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/>
          <p:nvPr/>
        </p:nvSpPr>
        <p:spPr>
          <a:xfrm>
            <a:off x="3463675" y="3913325"/>
            <a:ext cx="1219200" cy="35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25" y="98825"/>
            <a:ext cx="5139300" cy="151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52"/>
          <p:cNvPicPr preferRelativeResize="0"/>
          <p:nvPr/>
        </p:nvPicPr>
        <p:blipFill rotWithShape="1">
          <a:blip r:embed="rId5">
            <a:alphaModFix/>
          </a:blip>
          <a:srcRect b="47984" l="0" r="0" t="0"/>
          <a:stretch/>
        </p:blipFill>
        <p:spPr>
          <a:xfrm>
            <a:off x="4453625" y="204926"/>
            <a:ext cx="4601251" cy="1741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9" name="Google Shape;399;p52"/>
          <p:cNvCxnSpPr>
            <a:endCxn id="394" idx="0"/>
          </p:cNvCxnSpPr>
          <p:nvPr/>
        </p:nvCxnSpPr>
        <p:spPr>
          <a:xfrm>
            <a:off x="898125" y="467350"/>
            <a:ext cx="165300" cy="15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00" name="Google Shape;400;p52"/>
          <p:cNvCxnSpPr>
            <a:endCxn id="395" idx="0"/>
          </p:cNvCxnSpPr>
          <p:nvPr/>
        </p:nvCxnSpPr>
        <p:spPr>
          <a:xfrm>
            <a:off x="5495600" y="560375"/>
            <a:ext cx="825600" cy="169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401" name="Google Shape;40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300" y="0"/>
            <a:ext cx="1730299" cy="10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18975"/>
            <a:ext cx="8199876" cy="50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950" y="1409700"/>
            <a:ext cx="1832650" cy="10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78"/>
              <a:buFont typeface="Arial"/>
              <a:buNone/>
            </a:pPr>
            <a: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Зашто публиковати различита издања истог корпуса?</a:t>
            </a:r>
            <a:endParaRPr b="1" sz="2500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017725"/>
            <a:ext cx="8520600" cy="4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Имајући у виду важност целе колекције, желели смо да је учинимо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49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доступном што већем броју људи,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49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Calibri"/>
              <a:buChar char="○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доступном на разним каналима, за различитих врсте корисника и намене.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Char char="●"/>
            </a:pP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Наведимо неке: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Char char="○"/>
            </a:pPr>
            <a:r>
              <a:rPr lang="sr" sz="16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1729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„Удаљено читање“</a:t>
            </a:r>
            <a:r>
              <a:rPr lang="sr" sz="172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намењено читаоцима који би желели да виде оригиналну штампу као слику док читају дигиталну   верзију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83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Char char="○"/>
            </a:pPr>
            <a:r>
              <a:rPr lang="sr" sz="1729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Портал Аурора</a:t>
            </a:r>
            <a:r>
              <a:rPr lang="s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sr" sz="14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истраживачима српске књижевности и другим заинтересованим корисницима може да пружи детаљан увид и у речник романа, конкорданције и листе фреквенција. </a:t>
            </a:r>
            <a:endParaRPr i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Calibri"/>
              <a:buChar char="○"/>
            </a:pPr>
            <a:r>
              <a:rPr lang="sr" sz="165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Sketch Engine</a:t>
            </a:r>
            <a:r>
              <a:rPr lang="s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s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лингвистима, лексикографима, преводиоцима, студентима и наставницима омогућава истраживање и анализу текстова да би се идентификовало шта је типично за језик и оно што је ретка или необична употреба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Calibri"/>
              <a:buChar char="○"/>
            </a:pPr>
            <a:r>
              <a:rPr lang="sr" sz="165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Текстометријски приступ</a:t>
            </a:r>
            <a:r>
              <a:rPr lang="sr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s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истраживању корпуса пружа могућности уочавања појединих ентитета или специфичности текста, њихову изузетно високу или ниску заступљеност  појединим деловима, односно партицијама текста.</a:t>
            </a:r>
            <a:r>
              <a:rPr lang="s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Calibri"/>
              <a:buChar char="○"/>
            </a:pPr>
            <a:r>
              <a:rPr lang="sr" sz="165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Википодаци </a:t>
            </a:r>
            <a:r>
              <a:rPr i="1" lang="s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намењени  онима који се баве техникама семантичког веба и отворених повезаних података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/>
              <a:t> </a:t>
            </a:r>
            <a:endParaRPr/>
          </a:p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600" y="351325"/>
            <a:ext cx="5353174" cy="4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/>
          <p:cNvPicPr preferRelativeResize="0"/>
          <p:nvPr/>
        </p:nvPicPr>
        <p:blipFill rotWithShape="1">
          <a:blip r:embed="rId5">
            <a:alphaModFix/>
          </a:blip>
          <a:srcRect b="17458" l="0" r="0" t="12371"/>
          <a:stretch/>
        </p:blipFill>
        <p:spPr>
          <a:xfrm>
            <a:off x="695325" y="1152475"/>
            <a:ext cx="2173025" cy="10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325" y="2289100"/>
            <a:ext cx="2640950" cy="2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267925" y="1059450"/>
            <a:ext cx="54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Векторизација текста – </a:t>
            </a:r>
            <a:br>
              <a:rPr lang="sr"/>
            </a:br>
            <a:r>
              <a:rPr lang="sr"/>
              <a:t>апликације за српски језик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велике колекције текстуалних података (и обележени корпуси)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скуп обучених језичких модела (пред-обучени и дообучени)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алати за српски језик: различити задаци (препознавање именованих ентитета и њихово повезивање са базама знања, екстракција релација, сумаризација текста, генерисање текста, чет-ботови)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ресурси, модели, алати ће бити доступни на специјализованим платформама али и на веб-порталу, праћени визуелним објашњењима прилагођеним кориснику.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успостављање баланса између иновација и праксе кључ за одржив развој у области ЈТ.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" y="152325"/>
            <a:ext cx="7560750" cy="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 txBox="1"/>
          <p:nvPr/>
        </p:nvSpPr>
        <p:spPr>
          <a:xfrm>
            <a:off x="3066725" y="152325"/>
            <a:ext cx="31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3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Embeddings - </a:t>
            </a:r>
            <a:br>
              <a:rPr lang="sr" sz="13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Serbian Language Applications, </a:t>
            </a:r>
            <a:br>
              <a:rPr lang="sr" sz="13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PRIZMA #7276</a:t>
            </a:r>
            <a:endParaRPr sz="1600"/>
          </a:p>
        </p:txBody>
      </p:sp>
      <p:sp>
        <p:nvSpPr>
          <p:cNvPr id="427" name="Google Shape;427;p55"/>
          <p:cNvSpPr txBox="1"/>
          <p:nvPr/>
        </p:nvSpPr>
        <p:spPr>
          <a:xfrm>
            <a:off x="763375" y="4395125"/>
            <a:ext cx="48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8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https://tesla.rgf.bg.ac.rs/</a:t>
            </a:r>
            <a:r>
              <a:rPr lang="sr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28" name="Google Shape;428;p55"/>
          <p:cNvPicPr preferRelativeResize="0"/>
          <p:nvPr/>
        </p:nvPicPr>
        <p:blipFill rotWithShape="1">
          <a:blip r:embed="rId10">
            <a:alphaModFix/>
          </a:blip>
          <a:srcRect b="0" l="0" r="0" t="35562"/>
          <a:stretch/>
        </p:blipFill>
        <p:spPr>
          <a:xfrm>
            <a:off x="4697775" y="186475"/>
            <a:ext cx="2873925" cy="1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53175" y="993575"/>
            <a:ext cx="2701025" cy="27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20925" y="122650"/>
            <a:ext cx="1259075" cy="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/>
          <p:nvPr/>
        </p:nvSpPr>
        <p:spPr>
          <a:xfrm>
            <a:off x="5484400" y="4012350"/>
            <a:ext cx="34956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>
                <a:solidFill>
                  <a:srgbClr val="0010D8"/>
                </a:solidFill>
              </a:rPr>
              <a:t>Istraživanje sprovedeno uz podršku Fonda za nauku Republike Srbije, #7276 </a:t>
            </a:r>
            <a:r>
              <a:rPr b="1" lang="sr" sz="1800">
                <a:solidFill>
                  <a:srgbClr val="000000"/>
                </a:solidFill>
              </a:rPr>
              <a:t>T</a:t>
            </a:r>
            <a:r>
              <a:rPr lang="sr" sz="1800">
                <a:solidFill>
                  <a:srgbClr val="0010D8"/>
                </a:solidFill>
              </a:rPr>
              <a:t>ext </a:t>
            </a:r>
            <a:r>
              <a:rPr b="1" lang="sr" sz="1800">
                <a:solidFill>
                  <a:srgbClr val="000000"/>
                </a:solidFill>
              </a:rPr>
              <a:t>E</a:t>
            </a:r>
            <a:r>
              <a:rPr lang="sr" sz="1800">
                <a:solidFill>
                  <a:srgbClr val="0010D8"/>
                </a:solidFill>
              </a:rPr>
              <a:t>mbeddings - </a:t>
            </a:r>
            <a:br>
              <a:rPr lang="sr" sz="1800">
                <a:solidFill>
                  <a:srgbClr val="0010D8"/>
                </a:solidFill>
              </a:rPr>
            </a:br>
            <a:r>
              <a:rPr b="1" lang="sr" sz="1800">
                <a:solidFill>
                  <a:srgbClr val="000000"/>
                </a:solidFill>
              </a:rPr>
              <a:t>S</a:t>
            </a:r>
            <a:r>
              <a:rPr lang="sr" sz="1800">
                <a:solidFill>
                  <a:srgbClr val="0010D8"/>
                </a:solidFill>
              </a:rPr>
              <a:t>erbian </a:t>
            </a:r>
            <a:r>
              <a:rPr b="1" lang="sr" sz="1800">
                <a:solidFill>
                  <a:srgbClr val="000000"/>
                </a:solidFill>
              </a:rPr>
              <a:t>L</a:t>
            </a:r>
            <a:r>
              <a:rPr lang="sr" sz="1800">
                <a:solidFill>
                  <a:srgbClr val="0010D8"/>
                </a:solidFill>
              </a:rPr>
              <a:t>anguage </a:t>
            </a:r>
            <a:r>
              <a:rPr b="1" lang="sr" sz="1800">
                <a:solidFill>
                  <a:srgbClr val="000000"/>
                </a:solidFill>
              </a:rPr>
              <a:t>A</a:t>
            </a:r>
            <a:r>
              <a:rPr lang="sr" sz="1800">
                <a:solidFill>
                  <a:srgbClr val="0010D8"/>
                </a:solidFill>
              </a:rPr>
              <a:t>pplications – </a:t>
            </a:r>
            <a:r>
              <a:rPr b="1" lang="sr" sz="2388">
                <a:solidFill>
                  <a:srgbClr val="000000"/>
                </a:solidFill>
              </a:rPr>
              <a:t>TESLA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2244">
                <a:solidFill>
                  <a:schemeClr val="dk2"/>
                </a:solidFill>
              </a:rPr>
              <a:t>GovTech програм</a:t>
            </a:r>
            <a:endParaRPr b="1" sz="3244"/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подстицање јавног сектора да користи иновативно технолошка решења у пословању, те да на тај начин убрза своју дигиталну трансформацију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Прва фаза: листа изазова јавног сектора за које су тражена иновативна решења.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Друга фаза: иновативни субјекти и НИО предложили иновативна решења за изазове.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Један од изазова: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унапређење рашчитавања сканираних правних аката и других докумената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Службени гласник - Рударско-геолошки факултет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Развија се решење које ће користити, између осталог, језичке моделе и ресурсе развијене у оквиру пројекта ТЕСЛА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050" y="107750"/>
            <a:ext cx="28575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183325" y="2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" sz="1920">
                <a:solidFill>
                  <a:srgbClr val="920000"/>
                </a:solidFill>
              </a:rPr>
              <a:t>Препорука </a:t>
            </a:r>
            <a:endParaRPr sz="1920">
              <a:solidFill>
                <a:srgbClr val="920000"/>
              </a:solidFill>
            </a:endParaRPr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79150" y="841200"/>
            <a:ext cx="5284800" cy="3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Међународна конференција: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>
                <a:solidFill>
                  <a:srgbClr val="920000"/>
                </a:solidFill>
              </a:rPr>
              <a:t>ЈУЖНОСЛОВЕНСКИ ЈЕЗИЦИ У ДИГИТАЛНОМ ОКРУЖЕЊУ -</a:t>
            </a:r>
            <a:r>
              <a:rPr lang="sr"/>
              <a:t> </a:t>
            </a:r>
            <a:r>
              <a:rPr b="1" lang="sr" sz="2000">
                <a:solidFill>
                  <a:srgbClr val="980000"/>
                </a:solidFill>
              </a:rPr>
              <a:t>ЈУДИГ</a:t>
            </a:r>
            <a:endParaRPr b="1" sz="2000">
              <a:solidFill>
                <a:srgbClr val="980000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21-23. новембар 2024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Филолошки факултет, Београд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котизација 70€, радионице по 35€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4 еминентна предавача по позиву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4 радионице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51 рад из региона (и шире)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100" u="sng">
                <a:solidFill>
                  <a:schemeClr val="hlink"/>
                </a:solidFill>
                <a:hlinkClick r:id="rId3"/>
              </a:rPr>
              <a:t>https://judig.jerteh.rs/</a:t>
            </a:r>
            <a:endParaRPr sz="2800"/>
          </a:p>
        </p:txBody>
      </p:sp>
      <p:sp>
        <p:nvSpPr>
          <p:cNvPr id="445" name="Google Shape;445;p57"/>
          <p:cNvSpPr/>
          <p:nvPr/>
        </p:nvSpPr>
        <p:spPr>
          <a:xfrm>
            <a:off x="5691200" y="2950450"/>
            <a:ext cx="2920266" cy="2112858"/>
          </a:xfrm>
          <a:prstGeom prst="irregularSeal1">
            <a:avLst/>
          </a:prstGeom>
          <a:noFill/>
          <a:ln cap="flat" cmpd="sng" w="9525">
            <a:solidFill>
              <a:srgbClr val="92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 sz="2800">
                <a:solidFill>
                  <a:srgbClr val="000096"/>
                </a:solidFill>
                <a:latin typeface="Pacifico"/>
                <a:ea typeface="Pacifico"/>
                <a:cs typeface="Pacifico"/>
                <a:sym typeface="Pacifico"/>
              </a:rPr>
              <a:t>Хвала на пажњи</a:t>
            </a:r>
            <a:endParaRPr sz="2800">
              <a:solidFill>
                <a:srgbClr val="00009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500" y="137575"/>
            <a:ext cx="2622700" cy="2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625" y="268500"/>
            <a:ext cx="1255000" cy="13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Примамо радове, </a:t>
            </a:r>
            <a:b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sr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пишите о вашим идејама, промишљањима</a:t>
            </a:r>
            <a:endParaRPr b="1">
              <a:solidFill>
                <a:srgbClr val="92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97900" y="130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Издавачи: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Универзитетска библиотека „Светозар Марковић“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Филолошки факултет, Универзитет у Београду;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Заједница библиотека универзитета у Србији.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>
                <a:latin typeface="Calibri"/>
                <a:ea typeface="Calibri"/>
                <a:cs typeface="Calibri"/>
                <a:sym typeface="Calibri"/>
              </a:rPr>
              <a:t>Сви бројеви су слободно доступни: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https://infoteka.bg.ac.rs/ojs/index.php/Infoteka/issue/view/21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  <p:pic>
        <p:nvPicPr>
          <p:cNvPr descr="A blue and purple cover&#10;&#10;Description automatically generated" id="455" name="Google Shape;45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3256" y="1663140"/>
            <a:ext cx="1957292" cy="290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1174" l="0" r="0" t="0"/>
          <a:stretch/>
        </p:blipFill>
        <p:spPr>
          <a:xfrm>
            <a:off x="0" y="0"/>
            <a:ext cx="70603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6057" y="294805"/>
            <a:ext cx="3648777" cy="469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9"/>
          <p:cNvSpPr/>
          <p:nvPr/>
        </p:nvSpPr>
        <p:spPr>
          <a:xfrm>
            <a:off x="1796150" y="2408400"/>
            <a:ext cx="1440000" cy="326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2586825" y="2697325"/>
            <a:ext cx="1440000" cy="326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510035" y="2694826"/>
            <a:ext cx="1440000" cy="326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8599357" y="227337"/>
            <a:ext cx="415500" cy="326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703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rial"/>
              <a:buNone/>
            </a:pPr>
            <a:r>
              <a:rPr lang="s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Github: </a:t>
            </a:r>
            <a:r>
              <a:rPr lang="sr" sz="151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COST-ELTeC/ELTeC-srp</a:t>
            </a:r>
            <a:r>
              <a:rPr lang="sr" sz="151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(100) </a:t>
            </a:r>
            <a:r>
              <a:rPr lang="sr" sz="151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COST-ELTeC/ELTeC-srp-ext</a:t>
            </a:r>
            <a:r>
              <a:rPr lang="sr" sz="1511">
                <a:latin typeface="Calibri"/>
                <a:ea typeface="Calibri"/>
                <a:cs typeface="Calibri"/>
                <a:sym typeface="Calibri"/>
              </a:rPr>
              <a:t> (20)</a:t>
            </a:r>
            <a:endParaRPr sz="151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01" y="721600"/>
            <a:ext cx="4641573" cy="42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4600" y="644075"/>
            <a:ext cx="4356526" cy="2419574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950" y="2817071"/>
            <a:ext cx="4641574" cy="2103053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 txBox="1"/>
          <p:nvPr/>
        </p:nvSpPr>
        <p:spPr>
          <a:xfrm>
            <a:off x="6813913" y="1592650"/>
            <a:ext cx="1584000" cy="4155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92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sr" sz="1500" u="none" cap="none" strike="noStrike">
                <a:solidFill>
                  <a:srgbClr val="920000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  <a:endParaRPr b="0" i="0" sz="1500" u="none" cap="none" strike="noStrike">
              <a:solidFill>
                <a:srgbClr val="9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703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sr" sz="1360">
                <a:latin typeface="Calibri"/>
                <a:ea typeface="Calibri"/>
                <a:cs typeface="Calibri"/>
                <a:sym typeface="Calibri"/>
              </a:rPr>
              <a:t>Github:</a:t>
            </a:r>
            <a:r>
              <a:rPr lang="sr" sz="136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r" sz="136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COST-ELTeC/ELTeC-srp</a:t>
            </a:r>
            <a:r>
              <a:rPr lang="sr" sz="1360">
                <a:solidFill>
                  <a:schemeClr val="dk2"/>
                </a:solidFill>
              </a:rPr>
              <a:t> (100) </a:t>
            </a:r>
            <a:r>
              <a:rPr lang="sr" sz="136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COST-ELTeC/ELTeC-srp-ext</a:t>
            </a:r>
            <a:r>
              <a:rPr lang="sr" sz="1360"/>
              <a:t> (20)</a:t>
            </a:r>
            <a:endParaRPr sz="136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1075" y="735550"/>
            <a:ext cx="5283375" cy="4299075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1"/>
          <p:cNvSpPr txBox="1"/>
          <p:nvPr/>
        </p:nvSpPr>
        <p:spPr>
          <a:xfrm>
            <a:off x="222375" y="735550"/>
            <a:ext cx="3006300" cy="1339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sr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Баш фала Колумбу што се потрудио да нађе Америку — а слава &lt;pb n="50"/&gt; и дебелом Никодију што нас је упознао са овим биљем.“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7144638" y="393775"/>
            <a:ext cx="1584000" cy="4155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92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sr" sz="1500" u="none" cap="none" strike="noStrike">
                <a:solidFill>
                  <a:srgbClr val="920000"/>
                </a:solidFill>
                <a:latin typeface="Arial"/>
                <a:ea typeface="Arial"/>
                <a:cs typeface="Arial"/>
                <a:sym typeface="Arial"/>
              </a:rPr>
              <a:t>level 2</a:t>
            </a:r>
            <a:endParaRPr b="0" i="0" sz="1500" u="none" cap="none" strike="noStrike">
              <a:solidFill>
                <a:srgbClr val="9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3468425" y="1107375"/>
            <a:ext cx="4873800" cy="41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468425" y="2156250"/>
            <a:ext cx="4873800" cy="415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468425" y="2915525"/>
            <a:ext cx="1113900" cy="182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22300" y="2428150"/>
            <a:ext cx="29196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подела на реченице &lt;s&gt;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подела на речи &lt;w&gt;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обележавање интерпункције &lt;pc&gt;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обележавање врсте речи “pos”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67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обележавање  леме “lemma”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68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666"/>
              <a:buFont typeface="Calibri"/>
              <a:buChar char="●"/>
            </a:pPr>
            <a:r>
              <a:rPr lang="s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обележавање 7 класа именованих ентитета &lt;rs&gt; (PERS, LOC, ORG, ROLE, DEMO, EVENT, WORK) </a:t>
            </a:r>
            <a:r>
              <a:rPr lang="sr" sz="146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6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76875" y="307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3111"/>
              <a:buNone/>
            </a:pPr>
            <a:r>
              <a:rPr b="1" lang="sr" sz="2500">
                <a:solidFill>
                  <a:srgbClr val="920000"/>
                </a:solidFill>
                <a:latin typeface="Calibri"/>
                <a:ea typeface="Calibri"/>
                <a:cs typeface="Calibri"/>
                <a:sym typeface="Calibri"/>
              </a:rPr>
              <a:t>Дигитална библиотека "Код Ауроре"</a:t>
            </a:r>
            <a:r>
              <a:rPr lang="sr" sz="25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sr" sz="25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jerteh.rs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950" y="879813"/>
            <a:ext cx="4923462" cy="40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5">
            <a:alphaModFix/>
          </a:blip>
          <a:srcRect b="0" l="0" r="7166" t="0"/>
          <a:stretch/>
        </p:blipFill>
        <p:spPr>
          <a:xfrm>
            <a:off x="311700" y="879825"/>
            <a:ext cx="2805249" cy="40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6649975" y="2725575"/>
            <a:ext cx="2234400" cy="1990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пуни текст романа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речник (индекс)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скраћени индекс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метаподаци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википодаци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123525" y="2250750"/>
            <a:ext cx="1523100" cy="1477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само аутори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s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аутори и романи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 flipH="1">
            <a:off x="1940650" y="2567400"/>
            <a:ext cx="452700" cy="87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p22"/>
          <p:cNvCxnSpPr/>
          <p:nvPr/>
        </p:nvCxnSpPr>
        <p:spPr>
          <a:xfrm flipH="1" rot="10800000">
            <a:off x="3472525" y="3214425"/>
            <a:ext cx="543000" cy="144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7" name="Google Shape;13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767125" y="3682537"/>
            <a:ext cx="312975" cy="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756512" y="3214425"/>
            <a:ext cx="334225" cy="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6780363" y="4028550"/>
            <a:ext cx="286500" cy="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6801037" y="4433825"/>
            <a:ext cx="245175" cy="20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2"/>
          <p:cNvCxnSpPr/>
          <p:nvPr/>
        </p:nvCxnSpPr>
        <p:spPr>
          <a:xfrm flipH="1">
            <a:off x="4856425" y="2932925"/>
            <a:ext cx="2053800" cy="870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667713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13908" r="2099" t="0"/>
          <a:stretch/>
        </p:blipFill>
        <p:spPr>
          <a:xfrm>
            <a:off x="4995350" y="1511850"/>
            <a:ext cx="4047126" cy="229385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8" name="Google Shape;148;p23"/>
          <p:cNvCxnSpPr/>
          <p:nvPr/>
        </p:nvCxnSpPr>
        <p:spPr>
          <a:xfrm>
            <a:off x="4595200" y="2741450"/>
            <a:ext cx="1244700" cy="957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